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Proxima Nova"/>
      <p:regular r:id="rId27"/>
      <p:bold r:id="rId28"/>
      <p:italic r:id="rId29"/>
      <p:boldItalic r:id="rId30"/>
    </p:embeddedFont>
    <p:embeddedFont>
      <p:font typeface="Amatic SC"/>
      <p:regular r:id="rId31"/>
      <p:bold r:id="rId32"/>
    </p:embeddedFont>
    <p:embeddedFont>
      <p:font typeface="Source Code Pr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645EE8C-A64F-491D-94EA-B5094646FC04}">
  <a:tblStyle styleId="{8645EE8C-A64F-491D-94EA-B5094646FC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ProximaNova-bold.fntdata"/><Relationship Id="rId27" Type="http://schemas.openxmlformats.org/officeDocument/2006/relationships/font" Target="fonts/ProximaNova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roximaNova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AmaticSC-regular.fntdata"/><Relationship Id="rId30" Type="http://schemas.openxmlformats.org/officeDocument/2006/relationships/font" Target="fonts/ProximaNova-boldItalic.fntdata"/><Relationship Id="rId11" Type="http://schemas.openxmlformats.org/officeDocument/2006/relationships/slide" Target="slides/slide5.xml"/><Relationship Id="rId33" Type="http://schemas.openxmlformats.org/officeDocument/2006/relationships/font" Target="fonts/SourceCodePro-regular.fntdata"/><Relationship Id="rId10" Type="http://schemas.openxmlformats.org/officeDocument/2006/relationships/slide" Target="slides/slide4.xml"/><Relationship Id="rId32" Type="http://schemas.openxmlformats.org/officeDocument/2006/relationships/font" Target="fonts/AmaticSC-bold.fntdata"/><Relationship Id="rId13" Type="http://schemas.openxmlformats.org/officeDocument/2006/relationships/slide" Target="slides/slide7.xml"/><Relationship Id="rId35" Type="http://schemas.openxmlformats.org/officeDocument/2006/relationships/font" Target="fonts/SourceCodePro-italic.fntdata"/><Relationship Id="rId12" Type="http://schemas.openxmlformats.org/officeDocument/2006/relationships/slide" Target="slides/slide6.xml"/><Relationship Id="rId34" Type="http://schemas.openxmlformats.org/officeDocument/2006/relationships/font" Target="fonts/SourceCodePro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SourceCodePr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012daaac6c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012daaac6c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012daaac6c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012daaac6c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012daaac6c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012daaac6c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012daaac6c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012daaac6c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0144888c8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0144888c8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0144888c8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0144888c8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012daaac6c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012daaac6c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0144888c8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0144888c8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0144888c8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0144888c8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0144888c82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0144888c8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012daaac6c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012daaac6c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0144888c82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0144888c82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012daaac6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012daaac6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012daaac6c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012daaac6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012daaac6c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012daaac6c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012daaac6c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012daaac6c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012daaac6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012daaac6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012daaac6c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012daaac6c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012daaac6c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012daaac6c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rgbClr val="0000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Relationship Id="rId4" Type="http://schemas.openxmlformats.org/officeDocument/2006/relationships/image" Target="../media/image27.jpg"/><Relationship Id="rId5" Type="http://schemas.openxmlformats.org/officeDocument/2006/relationships/image" Target="../media/image2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jpg"/><Relationship Id="rId4" Type="http://schemas.openxmlformats.org/officeDocument/2006/relationships/image" Target="../media/image41.jpg"/><Relationship Id="rId5" Type="http://schemas.openxmlformats.org/officeDocument/2006/relationships/image" Target="../media/image3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Relationship Id="rId4" Type="http://schemas.openxmlformats.org/officeDocument/2006/relationships/image" Target="../media/image3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jpg"/><Relationship Id="rId4" Type="http://schemas.openxmlformats.org/officeDocument/2006/relationships/image" Target="../media/image3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Relationship Id="rId4" Type="http://schemas.openxmlformats.org/officeDocument/2006/relationships/image" Target="../media/image2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jpg"/><Relationship Id="rId4" Type="http://schemas.openxmlformats.org/officeDocument/2006/relationships/image" Target="../media/image3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jpg"/><Relationship Id="rId4" Type="http://schemas.openxmlformats.org/officeDocument/2006/relationships/image" Target="../media/image3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jpg"/><Relationship Id="rId4" Type="http://schemas.openxmlformats.org/officeDocument/2006/relationships/image" Target="../media/image4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Relationship Id="rId4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3.jpg"/><Relationship Id="rId5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17.jpg"/><Relationship Id="rId5" Type="http://schemas.openxmlformats.org/officeDocument/2006/relationships/image" Target="../media/image13.jpg"/><Relationship Id="rId6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12.jpg"/><Relationship Id="rId5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19.jpg"/><Relationship Id="rId5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Winston Solar</a:t>
            </a:r>
            <a:r>
              <a:rPr lang="en" sz="3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Community Outreach</a:t>
            </a:r>
            <a:endParaRPr sz="3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11725"/>
            <a:ext cx="9144003" cy="403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Solar Club Saturday!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6250"/>
            <a:ext cx="2953477" cy="374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8277" y="1246250"/>
            <a:ext cx="2808637" cy="37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9325" y="1246250"/>
            <a:ext cx="2772275" cy="3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Solar Club Saturday!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9700" y="1317025"/>
            <a:ext cx="2772301" cy="374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4100" y="1246250"/>
            <a:ext cx="2876498" cy="374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25" y="1359850"/>
            <a:ext cx="2694902" cy="365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Solar Club Saturday!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300" y="1093850"/>
            <a:ext cx="8091699" cy="3705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EarthX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25" y="1213325"/>
            <a:ext cx="4269399" cy="374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7600" y="1246250"/>
            <a:ext cx="4354002" cy="3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Apple Store Field Trip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6250"/>
            <a:ext cx="3672151" cy="374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1400" y="1246250"/>
            <a:ext cx="4562524" cy="3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Apple Store Field Trip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2" name="Google Shape;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6250"/>
            <a:ext cx="3610798" cy="374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5598" y="1246250"/>
            <a:ext cx="4993132" cy="37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1132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Solar Energy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1132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Teaching 5th Grade Class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9" name="Google Shape;16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8125" y="1669750"/>
            <a:ext cx="5975148" cy="31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1132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Solar Energy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1132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Teaching 5th Grade Class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5" name="Google Shape;1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93600"/>
            <a:ext cx="3993324" cy="35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93600"/>
            <a:ext cx="3993324" cy="35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1132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Solar Energy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1132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Teaching 5th Grade Class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625" y="1470325"/>
            <a:ext cx="3580101" cy="34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8525" y="1508700"/>
            <a:ext cx="3743501" cy="3382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/>
          <p:nvPr>
            <p:ph type="title"/>
          </p:nvPr>
        </p:nvSpPr>
        <p:spPr>
          <a:xfrm>
            <a:off x="382475" y="-49150"/>
            <a:ext cx="8520600" cy="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How does temperature affect the output energy of solar cells?</a:t>
            </a:r>
            <a:endParaRPr sz="39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9" name="Google Shape;18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6375" y="1118950"/>
            <a:ext cx="3091226" cy="366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1"/>
          <p:cNvSpPr txBox="1"/>
          <p:nvPr/>
        </p:nvSpPr>
        <p:spPr>
          <a:xfrm>
            <a:off x="262775" y="682275"/>
            <a:ext cx="48015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Objective</a:t>
            </a:r>
            <a:endParaRPr b="1"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The goal of this lab is to measure how the power output of a solar cell varies with temperature depending on where the solar cell is placed.</a:t>
            </a:r>
            <a:endParaRPr sz="1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aphicFrame>
        <p:nvGraphicFramePr>
          <p:cNvPr id="191" name="Google Shape;191;p31"/>
          <p:cNvGraphicFramePr/>
          <p:nvPr/>
        </p:nvGraphicFramePr>
        <p:xfrm>
          <a:off x="357150" y="2806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{8645EE8C-A64F-491D-94EA-B5094646FC04}</a:tableStyleId>
              </a:tblPr>
              <a:tblGrid>
                <a:gridCol w="1263300"/>
                <a:gridCol w="1263300"/>
                <a:gridCol w="1263300"/>
                <a:gridCol w="1263300"/>
              </a:tblGrid>
              <a:tr h="614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Time</a:t>
                      </a:r>
                      <a:endParaRPr b="1" sz="13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Solar Cell</a:t>
                      </a:r>
                      <a:endParaRPr b="1" sz="13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Temperature</a:t>
                      </a:r>
                      <a:endParaRPr b="1" sz="13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Open Circuit</a:t>
                      </a:r>
                      <a:endParaRPr b="1" sz="13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Voltage</a:t>
                      </a:r>
                      <a:endParaRPr b="1" sz="13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Short Circuit</a:t>
                      </a:r>
                      <a:endParaRPr b="1" sz="13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Current</a:t>
                      </a:r>
                      <a:endParaRPr b="1" sz="1300"/>
                    </a:p>
                  </a:txBody>
                  <a:tcPr marT="63500" marB="63500" marR="63500" marL="63500"/>
                </a:tc>
              </a:tr>
              <a:tr h="390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2:28 pm</a:t>
                      </a:r>
                      <a:endParaRPr b="1" sz="13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/>
                    </a:p>
                  </a:txBody>
                  <a:tcPr marT="63500" marB="63500" marR="63500" marL="63500"/>
                </a:tc>
              </a:tr>
              <a:tr h="390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2:33 pm</a:t>
                      </a:r>
                      <a:endParaRPr b="1" sz="13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/>
                    </a:p>
                  </a:txBody>
                  <a:tcPr marT="63500" marB="63500" marR="63500" marL="63500"/>
                </a:tc>
              </a:tr>
              <a:tr h="390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2:37 pm</a:t>
                      </a:r>
                      <a:endParaRPr b="1" sz="13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/>
                    </a:p>
                  </a:txBody>
                  <a:tcPr marT="63500" marB="63500" marR="63500" marL="63500"/>
                </a:tc>
              </a:tr>
              <a:tr h="390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2:</a:t>
                      </a:r>
                      <a:endParaRPr b="1" sz="13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192" name="Google Shape;192;p31"/>
          <p:cNvSpPr txBox="1"/>
          <p:nvPr/>
        </p:nvSpPr>
        <p:spPr>
          <a:xfrm>
            <a:off x="357150" y="24522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Ice Water </a:t>
            </a:r>
            <a:endParaRPr sz="1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91725" y="86575"/>
            <a:ext cx="4738800" cy="8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9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Community Outreach</a:t>
            </a:r>
            <a:endParaRPr sz="3309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91725" y="1028525"/>
            <a:ext cx="5390700" cy="35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63607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</a:pPr>
            <a:r>
              <a:rPr b="1" lang="en" sz="8504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Local in your school community</a:t>
            </a:r>
            <a:endParaRPr b="1" sz="8504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8504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3607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</a:pPr>
            <a:r>
              <a:rPr b="1" lang="en" sz="8504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State and National Events</a:t>
            </a:r>
            <a:endParaRPr b="1" sz="8504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8504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3607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</a:pPr>
            <a:r>
              <a:rPr b="1" lang="en" sz="8504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Free Community Newspaper</a:t>
            </a:r>
            <a:endParaRPr b="1" sz="8504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8504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3607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roxima Nova"/>
              <a:buChar char="●"/>
            </a:pPr>
            <a:r>
              <a:rPr b="1" lang="en" sz="8504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Google Search</a:t>
            </a:r>
            <a:endParaRPr b="1" sz="8504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 </a:t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600">
              <a:solidFill>
                <a:schemeClr val="lt1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2425" y="0"/>
            <a:ext cx="36615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1132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Solar Energy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1132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Teaching 5th Grade Class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8" name="Google Shape;19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85650"/>
            <a:ext cx="4270500" cy="350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300" y="1485650"/>
            <a:ext cx="4416302" cy="340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217325" y="8380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Community Events</a:t>
            </a:r>
            <a:endParaRPr sz="40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DFW Solar Tour - October 1, 2022"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225" y="789450"/>
            <a:ext cx="8579550" cy="173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tional Drive Electric Week"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225" y="2840025"/>
            <a:ext cx="3437075" cy="17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4116225" y="2669700"/>
            <a:ext cx="4946100" cy="30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185472"/>
                </a:solidFill>
                <a:highlight>
                  <a:srgbClr val="FFFFFF"/>
                </a:highlight>
              </a:rPr>
              <a:t>National Drive Electric Week</a:t>
            </a:r>
            <a:endParaRPr b="1" sz="1550">
              <a:solidFill>
                <a:srgbClr val="185472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85472"/>
                </a:solidFill>
                <a:highlight>
                  <a:srgbClr val="FFFFFF"/>
                </a:highlight>
              </a:rPr>
              <a:t>North Texas National Drive Electric Week Event</a:t>
            </a:r>
            <a:endParaRPr b="1" sz="2600">
              <a:solidFill>
                <a:srgbClr val="185472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185472"/>
                </a:solidFill>
                <a:highlight>
                  <a:srgbClr val="FFFFFF"/>
                </a:highlight>
              </a:rPr>
              <a:t>Dallas, TX</a:t>
            </a:r>
            <a:endParaRPr b="1" sz="2300">
              <a:solidFill>
                <a:srgbClr val="185472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3000"/>
              </a:spcBef>
              <a:spcAft>
                <a:spcPts val="3000"/>
              </a:spcAft>
              <a:buNone/>
            </a:pPr>
            <a:r>
              <a:t/>
            </a:r>
            <a:endParaRPr b="1" sz="2250">
              <a:solidFill>
                <a:srgbClr val="18547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DFW Solar Home Tour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5949" y="198450"/>
            <a:ext cx="3755648" cy="47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46250"/>
            <a:ext cx="4931149" cy="3698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Drive Electric Week</a:t>
            </a:r>
            <a:endParaRPr sz="33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6250"/>
            <a:ext cx="4419599" cy="374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198450"/>
            <a:ext cx="4267197" cy="479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Open House for Electric Car Clubs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50" y="1093850"/>
            <a:ext cx="2776023" cy="385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8375" y="1093850"/>
            <a:ext cx="3080125" cy="385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7550" y="1093850"/>
            <a:ext cx="2550973" cy="385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115875"/>
            <a:ext cx="5236200" cy="10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Winston </a:t>
            </a: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Solar at St Philips 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STEM Day!</a:t>
            </a:r>
            <a:endParaRPr sz="4980">
              <a:solidFill>
                <a:schemeClr val="lt1"/>
              </a:solidFill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9542" y="115875"/>
            <a:ext cx="3397535" cy="254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9550" y="2875400"/>
            <a:ext cx="3397524" cy="217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9850" y="1256375"/>
            <a:ext cx="2548050" cy="350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282875"/>
            <a:ext cx="2682250" cy="350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11700" y="115875"/>
            <a:ext cx="8574600" cy="10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Solar Club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K thru 8 Grades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00" y="1282875"/>
            <a:ext cx="2564173" cy="3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0049" y="1282875"/>
            <a:ext cx="2564173" cy="3708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8175" y="1282875"/>
            <a:ext cx="3399475" cy="36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55100" y="2810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1132"/>
              <a:buFont typeface="Arial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Solar Club</a:t>
            </a:r>
            <a:endParaRPr sz="318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1132"/>
              <a:buFont typeface="Arial"/>
              <a:buNone/>
            </a:pPr>
            <a:r>
              <a:rPr lang="en" sz="318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K thru 8 Grades</a:t>
            </a:r>
            <a:endParaRPr/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6250"/>
            <a:ext cx="2906276" cy="374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1076" y="1246250"/>
            <a:ext cx="2808637" cy="37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2113" y="1234475"/>
            <a:ext cx="2817469" cy="375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